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234" r:id="rId2"/>
    <p:sldId id="1237" r:id="rId3"/>
    <p:sldId id="1247" r:id="rId4"/>
    <p:sldId id="1239" r:id="rId5"/>
    <p:sldId id="1241" r:id="rId6"/>
    <p:sldId id="1242" r:id="rId7"/>
    <p:sldId id="1243" r:id="rId8"/>
    <p:sldId id="1244" r:id="rId9"/>
    <p:sldId id="1246" r:id="rId10"/>
    <p:sldId id="1240" r:id="rId11"/>
    <p:sldId id="1245" r:id="rId12"/>
    <p:sldId id="268" r:id="rId13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25" d="100"/>
          <a:sy n="125" d="100"/>
        </p:scale>
        <p:origin x="210" y="2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10/12/2023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170-019-03403-z" TargetMode="Externa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0845-013-0812-4" TargetMode="External"/><Relationship Id="rId3" Type="http://schemas.openxmlformats.org/officeDocument/2006/relationships/hyperlink" Target="https://www.sciencedirect.com/science/article/pii/S0007850611000333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ieeexplore.ieee.org/document/7217819" TargetMode="External"/><Relationship Id="rId5" Type="http://schemas.openxmlformats.org/officeDocument/2006/relationships/hyperlink" Target="https://www.sciencedirect.com/science/article/pii/S0736584511001001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sciencedirect.com/science/article/pii/S0007850610000430?via%3Dihub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ournals.sagepub.com/doi/abs/10.1177/0278364919826382" TargetMode="External"/><Relationship Id="rId3" Type="http://schemas.openxmlformats.org/officeDocument/2006/relationships/hyperlink" Target="https://ieeexplore.ieee.org/abstract/document/680665" TargetMode="External"/><Relationship Id="rId7" Type="http://schemas.openxmlformats.org/officeDocument/2006/relationships/hyperlink" Target="https://link.springer.com/article/10.1007/s40684-015-0042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ieeexplore.ieee.org/abstract/document/7217819" TargetMode="External"/><Relationship Id="rId5" Type="http://schemas.openxmlformats.org/officeDocument/2006/relationships/hyperlink" Target="https://ieeexplore.ieee.org/abstract/document/772575" TargetMode="External"/><Relationship Id="rId4" Type="http://schemas.openxmlformats.org/officeDocument/2006/relationships/hyperlink" Target="https://ieeexplore.ieee.org/abstract/document/973354" TargetMode="Externa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link.springer.com/article/10.1007/s00170-022-09889-4" TargetMode="External"/><Relationship Id="rId7" Type="http://schemas.openxmlformats.org/officeDocument/2006/relationships/hyperlink" Target="https://www.sciencedirect.com/science/article/abs/pii/S073658452100137X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png"/><Relationship Id="rId11" Type="http://schemas.openxmlformats.org/officeDocument/2006/relationships/hyperlink" Target="https://www.sciencedirect.com/science/article/abs/pii/S073658452030301X" TargetMode="External"/><Relationship Id="rId5" Type="http://schemas.openxmlformats.org/officeDocument/2006/relationships/hyperlink" Target="https://www.sciencedirect.com/science/article/abs/pii/S0736584517304556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mdpi.com/2218-6581/8/1/1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141635916304184?via%3Dihub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www.sciencedirect.com/science/article/abs/pii/S0736584518300024?via%3Dihub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www.mdpi.com/2076-3417/10/9/3022" TargetMode="External"/><Relationship Id="rId4" Type="http://schemas.openxmlformats.org/officeDocument/2006/relationships/hyperlink" Target="https://www.sciencedirect.com/science/article/abs/pii/S0736584521001708?via%3Dihub" TargetMode="Externa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ieeexplore.ieee.org/abstract/document/10161022" TargetMode="External"/><Relationship Id="rId7" Type="http://schemas.openxmlformats.org/officeDocument/2006/relationships/hyperlink" Target="https://link.springer.com/article/10.1007/s00170-022-09900-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5" Type="http://schemas.openxmlformats.org/officeDocument/2006/relationships/hyperlink" Target="https://www.mdpi.com/2073-8994/14/10/2066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ieeexplore.ieee.org/abstract/document/879453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02</a:t>
            </a:r>
          </a:p>
          <a:p>
            <a:r>
              <a:rPr lang="de-DE" sz="2800" dirty="0"/>
              <a:t>09.10.2023 – 15.10.2023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B491-D78C-BEE1-CCA0-F058079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Exposee</a:t>
            </a:r>
            <a:r>
              <a:rPr lang="en-US" dirty="0"/>
              <a:t> Update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CBA72-3ACB-1E83-E9C5-6D7DC6F5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4204-5E38-3F8D-1082-692E7FC8C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3609-099C-9F74-8C35-E09A7DB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02533"/>
            <a:ext cx="8545393" cy="53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C6ADA-2642-0933-CA1C-5AF7C64A9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7FFE-5BE1-3B22-BAB3-4E19B72266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4CDAD-A78C-5E19-053D-23EC3C34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More</a:t>
            </a:r>
            <a:r>
              <a:rPr lang="en-US" dirty="0"/>
              <a:t> </a:t>
            </a:r>
            <a:r>
              <a:rPr lang="en-US" dirty="0" err="1"/>
              <a:t>More</a:t>
            </a:r>
            <a:r>
              <a:rPr lang="en-US" dirty="0"/>
              <a:t> Cool papers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8ECB-B8E5-D4C6-E16A-2AF5C64C2154}"/>
              </a:ext>
            </a:extLst>
          </p:cNvPr>
          <p:cNvSpPr txBox="1"/>
          <p:nvPr/>
        </p:nvSpPr>
        <p:spPr>
          <a:xfrm>
            <a:off x="410400" y="1149619"/>
            <a:ext cx="844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https://link.springer.com/article/10.1007/s00170-019-03403-z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549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Week_01</a:t>
            </a:r>
            <a:br>
              <a:rPr lang="en-US" dirty="0"/>
            </a:br>
            <a:r>
              <a:rPr lang="en-US" dirty="0"/>
              <a:t>02.10.2023 – 08.10.2023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0400" y="1582340"/>
            <a:ext cx="10591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Sobald ich die Aufgabenstellung habe, werde ich die Änderungen einarbeiten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Formular zur Anmeldung unterschreiben.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Überschleifen wird in die Arbeit aufgenommen.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Meine nächsten Schritte sind 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Die Kapitel „Einleitung“ und „Stand der Technik“ anzufangen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Eine grobe Gliederung zu entwerfen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u="sng" dirty="0">
                <a:solidFill>
                  <a:schemeClr val="tx1"/>
                </a:solidFill>
              </a:rPr>
              <a:t>Seitenzahl:</a:t>
            </a:r>
          </a:p>
          <a:p>
            <a:r>
              <a:rPr lang="de-DE" dirty="0">
                <a:solidFill>
                  <a:schemeClr val="tx1"/>
                </a:solidFill>
              </a:rPr>
              <a:t>So wenig wie möglich</a:t>
            </a:r>
          </a:p>
          <a:p>
            <a:r>
              <a:rPr lang="de-DE" dirty="0">
                <a:solidFill>
                  <a:schemeClr val="tx1"/>
                </a:solidFill>
              </a:rPr>
              <a:t>So viel wie nötig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 Kurz und Knackig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8705-54B0-B068-90CE-B81D2E0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Aufgabenstellung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76A74-D293-093C-78F5-E86C09DCA4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840E1-4FFB-0E5E-2B62-813A1CD26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226F4-A35A-418A-C0F3-2D015E2EE0ED}"/>
              </a:ext>
            </a:extLst>
          </p:cNvPr>
          <p:cNvSpPr txBox="1"/>
          <p:nvPr/>
        </p:nvSpPr>
        <p:spPr>
          <a:xfrm>
            <a:off x="410400" y="1054800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Quelle </a:t>
            </a:r>
            <a:r>
              <a:rPr lang="en-US" dirty="0" err="1">
                <a:solidFill>
                  <a:schemeClr val="tx1"/>
                </a:solidFill>
              </a:rPr>
              <a:t>einfügen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8FD19-1E60-A6AC-C37C-4C992922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314225"/>
            <a:ext cx="6355207" cy="1047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A8D6B-1374-2BCD-41CF-CAB27E7E7238}"/>
              </a:ext>
            </a:extLst>
          </p:cNvPr>
          <p:cNvSpPr txBox="1"/>
          <p:nvPr/>
        </p:nvSpPr>
        <p:spPr>
          <a:xfrm>
            <a:off x="7209455" y="1278693"/>
            <a:ext cx="30649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Präsens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Vergangenheit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44F26-CEB6-1A69-8B4B-CBAC2F0C46ED}"/>
              </a:ext>
            </a:extLst>
          </p:cNvPr>
          <p:cNvSpPr txBox="1"/>
          <p:nvPr/>
        </p:nvSpPr>
        <p:spPr>
          <a:xfrm>
            <a:off x="328910" y="2583019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Elaborate? 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445B8-E6C0-77E1-0DDF-6C412821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014834"/>
            <a:ext cx="6771572" cy="66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FA544E-E7D1-831D-E6BA-1B115A09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874" y="3014834"/>
            <a:ext cx="4064067" cy="3664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B24F98-1513-9F99-BC46-7D8DCC5D294B}"/>
              </a:ext>
            </a:extLst>
          </p:cNvPr>
          <p:cNvSpPr txBox="1"/>
          <p:nvPr/>
        </p:nvSpPr>
        <p:spPr>
          <a:xfrm>
            <a:off x="328910" y="45229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computer numerical control (CNC)</a:t>
            </a:r>
          </a:p>
          <a:p>
            <a:r>
              <a:rPr lang="en-US" dirty="0">
                <a:solidFill>
                  <a:schemeClr val="tx1"/>
                </a:solidFill>
              </a:rPr>
              <a:t>computer numerically controlled (CNC) 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4C59E-02E6-08CE-56B0-EE6C76CF148C}"/>
              </a:ext>
            </a:extLst>
          </p:cNvPr>
          <p:cNvSpPr txBox="1"/>
          <p:nvPr/>
        </p:nvSpPr>
        <p:spPr>
          <a:xfrm>
            <a:off x="7451023" y="4338235"/>
            <a:ext cx="258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Vereinbarung</a:t>
            </a:r>
            <a:r>
              <a:rPr lang="en-US" dirty="0">
                <a:solidFill>
                  <a:schemeClr val="tx1"/>
                </a:solidFill>
              </a:rPr>
              <a:t> = OK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8D18-932B-05AE-73F2-BE549E3B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update 1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9E8E7-B1C6-3A50-DE3B-2BBAB196A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37B3-A010-4B85-DA5E-1078C4C19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FCB7E-38EF-6108-4B2A-ED5BAF74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9" y="1058606"/>
            <a:ext cx="4486781" cy="155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287F5-B8C8-BCB7-3568-EC4D8E9DE8B6}"/>
              </a:ext>
            </a:extLst>
          </p:cNvPr>
          <p:cNvSpPr txBox="1"/>
          <p:nvPr/>
        </p:nvSpPr>
        <p:spPr>
          <a:xfrm>
            <a:off x="5814311" y="2911921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https://www.sciencedirect.com/science/article/pii/S0007850611000333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012B9-8ACB-A633-231C-BAE483DE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41" y="1009758"/>
            <a:ext cx="4357956" cy="1772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EE16D-9442-7DD4-7FC1-B8C7C9495EB6}"/>
              </a:ext>
            </a:extLst>
          </p:cNvPr>
          <p:cNvSpPr txBox="1"/>
          <p:nvPr/>
        </p:nvSpPr>
        <p:spPr>
          <a:xfrm>
            <a:off x="350396" y="2641211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5"/>
              </a:rPr>
              <a:t>https://www.sciencedirect.com/science/article/pii/S0736584511001001</a:t>
            </a:r>
            <a:endParaRPr lang="en-US" sz="1100" dirty="0"/>
          </a:p>
          <a:p>
            <a:endParaRPr lang="en-DE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B4D5-0BB3-BDB6-F2BE-B3AD1885E44D}"/>
              </a:ext>
            </a:extLst>
          </p:cNvPr>
          <p:cNvSpPr txBox="1"/>
          <p:nvPr/>
        </p:nvSpPr>
        <p:spPr>
          <a:xfrm>
            <a:off x="350396" y="5288749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https://ieeexplore.ieee.org/document/7217819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3DB7C-32C4-5ADC-3F8F-8F37EAB57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99" y="3474111"/>
            <a:ext cx="3326099" cy="16933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F88670-AB15-9AE4-2C2E-9A1C38DC384D}"/>
              </a:ext>
            </a:extLst>
          </p:cNvPr>
          <p:cNvSpPr txBox="1"/>
          <p:nvPr/>
        </p:nvSpPr>
        <p:spPr>
          <a:xfrm>
            <a:off x="5814311" y="5271509"/>
            <a:ext cx="60972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8"/>
              </a:rPr>
              <a:t>https://link.springer.com/article/10.1007/s10845-013-0812-4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hlinkClick r:id="rId9"/>
              </a:rPr>
              <a:t>https://www.sciencedirect.com/science/article/pii/S0007850610000430?via%3Dihub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1156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50ED-7CC1-578B-2C8D-BBDE59D5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researchrabbitapp.com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8E949-0680-D335-2C47-3274D00BB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74813-4E07-FC40-91EB-6C4459EBF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D42F1-B4D6-3131-9FA3-330DE4D0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66" y="1127880"/>
            <a:ext cx="7358883" cy="438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6199D-A606-A9A0-DD10-9A131BAA6B4F}"/>
              </a:ext>
            </a:extLst>
          </p:cNvPr>
          <p:cNvSpPr txBox="1"/>
          <p:nvPr/>
        </p:nvSpPr>
        <p:spPr>
          <a:xfrm>
            <a:off x="7697449" y="1054800"/>
            <a:ext cx="35770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https://ieeexplore.ieee.org/abstract/document/680665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https://ieeexplore.ieee.org/abstract/document/973354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https://ieeexplore.ieee.org/abstract/document/772575</a:t>
            </a:r>
            <a:endParaRPr lang="en-US" sz="1100" dirty="0"/>
          </a:p>
          <a:p>
            <a:r>
              <a:rPr lang="en-US" sz="1100" dirty="0">
                <a:hlinkClick r:id="rId6"/>
              </a:rPr>
              <a:t>https://ieeexplore.ieee.org/abstract/document/7217819</a:t>
            </a:r>
            <a:endParaRPr lang="en-US" sz="1100" dirty="0"/>
          </a:p>
          <a:p>
            <a:r>
              <a:rPr lang="en-US" sz="1100" dirty="0">
                <a:hlinkClick r:id="rId7"/>
              </a:rPr>
              <a:t>https://link.springer.com/article/10.1007/s40684-015-0042-7</a:t>
            </a:r>
            <a:endParaRPr lang="en-US" sz="1100" dirty="0"/>
          </a:p>
          <a:p>
            <a:r>
              <a:rPr lang="en-US" sz="1100" dirty="0">
                <a:hlinkClick r:id="rId8"/>
              </a:rPr>
              <a:t>https://journals.sagepub.com/doi/abs/10.1177/0278364919826382</a:t>
            </a:r>
            <a:endParaRPr lang="en-US" sz="1100" dirty="0"/>
          </a:p>
          <a:p>
            <a:endParaRPr lang="en-US" sz="1100" dirty="0"/>
          </a:p>
          <a:p>
            <a:endParaRPr lang="en-DE" sz="1100" dirty="0"/>
          </a:p>
        </p:txBody>
      </p:sp>
      <p:pic>
        <p:nvPicPr>
          <p:cNvPr id="1026" name="Picture 2" descr="Parallel manipulator - Wikipedia">
            <a:extLst>
              <a:ext uri="{FF2B5EF4-FFF2-40B4-BE49-F238E27FC236}">
                <a16:creationId xmlns:a16="http://schemas.microsoft.com/office/drawing/2014/main" id="{BF34820A-03DD-E789-19D2-AFADEF90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07" y="3142000"/>
            <a:ext cx="2468330" cy="23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9F18D-761F-0442-D2C2-07F6610782AF}"/>
              </a:ext>
            </a:extLst>
          </p:cNvPr>
          <p:cNvSpPr txBox="1"/>
          <p:nvPr/>
        </p:nvSpPr>
        <p:spPr>
          <a:xfrm>
            <a:off x="338566" y="5730120"/>
            <a:ext cx="39177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More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than required = redundancy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635-12C0-C99B-4666-84D1D746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papers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C1FB-346B-37A0-3FD4-0CB7B641A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5CD36-871A-89E1-1716-5977642AD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041B4-2539-56CA-9003-8C27B241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255582"/>
            <a:ext cx="5257220" cy="5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C6279-D3CE-3266-2112-301441A873BF}"/>
              </a:ext>
            </a:extLst>
          </p:cNvPr>
          <p:cNvSpPr txBox="1"/>
          <p:nvPr/>
        </p:nvSpPr>
        <p:spPr>
          <a:xfrm>
            <a:off x="5670240" y="1231583"/>
            <a:ext cx="3856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50" dirty="0">
                <a:hlinkClick r:id="rId3"/>
              </a:rPr>
              <a:t>https://link.springer.com/article/10.1007/s00170-022-09889-4</a:t>
            </a:r>
            <a:endParaRPr lang="en-US" sz="1050" dirty="0"/>
          </a:p>
          <a:p>
            <a:endParaRPr lang="en-D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B018D-22BF-7C28-5AAC-24CA898A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1" y="2182613"/>
            <a:ext cx="5257220" cy="827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9000E-CE2E-8E7A-8167-A245F9070E2A}"/>
              </a:ext>
            </a:extLst>
          </p:cNvPr>
          <p:cNvSpPr txBox="1"/>
          <p:nvPr/>
        </p:nvSpPr>
        <p:spPr>
          <a:xfrm>
            <a:off x="5754350" y="2182613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5"/>
              </a:rPr>
              <a:t>https://www.sciencedirect.com/science/article/abs/pii/S0736584517304556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D7EE4-F775-98CE-F415-998913FDB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0" y="3311035"/>
            <a:ext cx="5203416" cy="1065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AD8943-9BDA-6241-B752-F5877C8BA0ED}"/>
              </a:ext>
            </a:extLst>
          </p:cNvPr>
          <p:cNvSpPr txBox="1"/>
          <p:nvPr/>
        </p:nvSpPr>
        <p:spPr>
          <a:xfrm>
            <a:off x="5754350" y="3310426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7"/>
              </a:rPr>
              <a:t>https://www.sciencedirect.com/science/article/abs/pii/S073658452100137X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8D5CE7-FB02-C131-0A09-65B1F0B6A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00" y="4574417"/>
            <a:ext cx="5257220" cy="316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C40880-2604-0C7E-A631-16A64C105086}"/>
              </a:ext>
            </a:extLst>
          </p:cNvPr>
          <p:cNvSpPr txBox="1"/>
          <p:nvPr/>
        </p:nvSpPr>
        <p:spPr>
          <a:xfrm>
            <a:off x="5754350" y="4553246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9"/>
              </a:rPr>
              <a:t>https://www.mdpi.com/2218-6581/8/1/15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8B19F9-B65F-5B6F-1CBB-572064FF7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00" y="5132171"/>
            <a:ext cx="4632117" cy="9916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F76DDD-E566-D364-6C6B-C168A8BBD0F5}"/>
              </a:ext>
            </a:extLst>
          </p:cNvPr>
          <p:cNvSpPr txBox="1"/>
          <p:nvPr/>
        </p:nvSpPr>
        <p:spPr>
          <a:xfrm>
            <a:off x="5754350" y="5410973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11"/>
              </a:rPr>
              <a:t>https://www.sciencedirect.com/science/article/abs/pii/S073658452030301X</a:t>
            </a:r>
            <a:endParaRPr lang="en-US" sz="1100" dirty="0"/>
          </a:p>
          <a:p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386637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0FAE6-7209-0F1B-B039-9993B3F1B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4C0BF-220F-FA4E-BB71-75E6CD336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293E1-6E2F-E660-F611-572D3CA0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0" y="1007925"/>
            <a:ext cx="3815480" cy="487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AB019-E4D2-037E-1B50-E89F4B01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57" y="1060361"/>
            <a:ext cx="4079723" cy="811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966B-B5E2-34F9-94E6-67D0ECD9800F}"/>
              </a:ext>
            </a:extLst>
          </p:cNvPr>
          <p:cNvSpPr txBox="1"/>
          <p:nvPr/>
        </p:nvSpPr>
        <p:spPr>
          <a:xfrm>
            <a:off x="5514506" y="792482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4"/>
              </a:rPr>
              <a:t>https://www.sciencedirect.com/science/article/abs/pii/S0736584521001708?via%3Dihub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04E273-DAAF-F18C-C3A2-1A93D52CB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357" y="2390931"/>
            <a:ext cx="3591511" cy="741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B02622-49C2-75C2-5547-7C3CAD0A2B00}"/>
              </a:ext>
            </a:extLst>
          </p:cNvPr>
          <p:cNvSpPr txBox="1"/>
          <p:nvPr/>
        </p:nvSpPr>
        <p:spPr>
          <a:xfrm>
            <a:off x="5514506" y="2123052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6"/>
              </a:rPr>
              <a:t>https://www.sciencedirect.com/science/article/abs/pii/S0736584518300024?via%3Dihub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AC27C-980D-93E1-3C79-D21C5B83D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357" y="3783083"/>
            <a:ext cx="3805238" cy="7205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1225B5-426B-B05F-C07F-C3962D99E3C7}"/>
              </a:ext>
            </a:extLst>
          </p:cNvPr>
          <p:cNvSpPr txBox="1"/>
          <p:nvPr/>
        </p:nvSpPr>
        <p:spPr>
          <a:xfrm>
            <a:off x="5514506" y="3510599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8"/>
              </a:rPr>
              <a:t>https://www.sciencedirect.com/science/article/abs/pii/S0141635916304184?via%3Dihub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35A49F-54C6-C8DE-2961-C4B01B6B6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357" y="4980230"/>
            <a:ext cx="3223354" cy="7458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AA6F7B-52C6-11A2-202E-D6C4AAC11EFD}"/>
              </a:ext>
            </a:extLst>
          </p:cNvPr>
          <p:cNvSpPr txBox="1"/>
          <p:nvPr/>
        </p:nvSpPr>
        <p:spPr>
          <a:xfrm>
            <a:off x="5514506" y="4714982"/>
            <a:ext cx="6097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10"/>
              </a:rPr>
              <a:t>https://www.mdpi.com/2076-3417/10/9/3022</a:t>
            </a:r>
            <a:endParaRPr lang="en-US" sz="11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2505A87-09C4-1AE8-FE51-3D1847FF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More Cool papers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651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42CE-408B-DDBF-38C7-08B5CDD0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More</a:t>
            </a:r>
            <a:r>
              <a:rPr lang="en-US" dirty="0"/>
              <a:t> Cool papers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F8B62-F0C3-5593-3AC8-6319A1C3A3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EE34-E8EC-0D06-6334-102C4DA92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A933C-A88F-1462-4F66-BC814B73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499017"/>
            <a:ext cx="5000953" cy="91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9-F4FF-1B5B-36D2-326106E7C4FC}"/>
              </a:ext>
            </a:extLst>
          </p:cNvPr>
          <p:cNvSpPr txBox="1"/>
          <p:nvPr/>
        </p:nvSpPr>
        <p:spPr>
          <a:xfrm>
            <a:off x="344677" y="1220662"/>
            <a:ext cx="4227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https://ieeexplore.ieee.org/abstract/document/10161022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AFB72-A4DF-3097-4345-E3D6088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2874823"/>
            <a:ext cx="601980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F36B74-4E28-4C3E-F5A0-9D16DE2824C0}"/>
              </a:ext>
            </a:extLst>
          </p:cNvPr>
          <p:cNvSpPr txBox="1"/>
          <p:nvPr/>
        </p:nvSpPr>
        <p:spPr>
          <a:xfrm>
            <a:off x="317382" y="2593927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5"/>
              </a:rPr>
              <a:t>https://www.mdpi.com/2073-8994/14/10/2066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AEC4EE-3901-BD1A-9A34-8B3DDE45C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0" y="4042269"/>
            <a:ext cx="5915449" cy="88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9198A-78B8-A7AD-CD42-248E81045F40}"/>
              </a:ext>
            </a:extLst>
          </p:cNvPr>
          <p:cNvSpPr txBox="1"/>
          <p:nvPr/>
        </p:nvSpPr>
        <p:spPr>
          <a:xfrm>
            <a:off x="371676" y="3767137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7"/>
              </a:rPr>
              <a:t>https://link.springer.com/article/10.1007/s00170-022-09900-y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2C188C-EE05-5740-068D-F57467A1F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90" y="5330274"/>
            <a:ext cx="5853659" cy="552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2CF7E8-27E1-310E-9E7C-A7AE19401129}"/>
              </a:ext>
            </a:extLst>
          </p:cNvPr>
          <p:cNvSpPr txBox="1"/>
          <p:nvPr/>
        </p:nvSpPr>
        <p:spPr>
          <a:xfrm>
            <a:off x="371676" y="5047510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9"/>
              </a:rPr>
              <a:t>https://ieeexplore.ieee.org/abstract/document/8794531</a:t>
            </a:r>
            <a:endParaRPr lang="en-US" sz="1200" dirty="0"/>
          </a:p>
          <a:p>
            <a:endParaRPr lang="en-DE" sz="12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B07B4D6-2B06-8A48-1C26-043DA19A9540}"/>
              </a:ext>
            </a:extLst>
          </p:cNvPr>
          <p:cNvSpPr/>
          <p:nvPr/>
        </p:nvSpPr>
        <p:spPr>
          <a:xfrm flipH="1">
            <a:off x="5684351" y="1528600"/>
            <a:ext cx="4688841" cy="9110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Sehr gut </a:t>
            </a:r>
            <a:r>
              <a:rPr lang="en-US" dirty="0" err="1"/>
              <a:t>integrierbar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Überschleifen</a:t>
            </a:r>
            <a:r>
              <a:rPr lang="en-US" dirty="0"/>
              <a:t> 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900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4D9FE-2B00-7861-F684-D40EB06F7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C74AF-099F-9802-6AE2-C21B90A15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E67B6-6631-B0AE-7C39-06DBB804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7330200" cy="50845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C2A40C-1A73-4898-B265-DC909CBC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Interconnected Coverage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5987485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771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Wingdings</vt:lpstr>
      <vt:lpstr>Siemens 2022</vt:lpstr>
      <vt:lpstr>Master-Thesis </vt:lpstr>
      <vt:lpstr>Recap : Week_01 02.10.2023 – 08.10.2023</vt:lpstr>
      <vt:lpstr>Aufgabenstellung</vt:lpstr>
      <vt:lpstr>Papers update 1</vt:lpstr>
      <vt:lpstr>researchrabbitapp.com</vt:lpstr>
      <vt:lpstr>Cool papers</vt:lpstr>
      <vt:lpstr>More Cool papers</vt:lpstr>
      <vt:lpstr>More More Cool papers</vt:lpstr>
      <vt:lpstr>Interconnected Coverage</vt:lpstr>
      <vt:lpstr>Exposee Update</vt:lpstr>
      <vt:lpstr>More More More Cool papers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43</cp:revision>
  <dcterms:created xsi:type="dcterms:W3CDTF">2023-10-02T13:28:39Z</dcterms:created>
  <dcterms:modified xsi:type="dcterms:W3CDTF">2023-10-12T13:18:17Z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